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4" r:id="rId9"/>
    <p:sldId id="265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8"/>
  </p:normalViewPr>
  <p:slideViewPr>
    <p:cSldViewPr snapToGrid="0">
      <p:cViewPr varScale="1">
        <p:scale>
          <a:sx n="90" d="100"/>
          <a:sy n="90" d="100"/>
        </p:scale>
        <p:origin x="23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17C34E-4FC4-4200-B521-8BC165136CB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4DDE898-EBBE-4484-A8EE-FD41860F7C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Netflix's $100M investment in House of Cards</a:t>
          </a:r>
        </a:p>
      </dgm:t>
    </dgm:pt>
    <dgm:pt modelId="{770A216F-28B3-4E6F-94CD-AF8B9E163DFE}" type="parTrans" cxnId="{6CE8C481-A28A-49BA-A373-A66E61725144}">
      <dgm:prSet/>
      <dgm:spPr/>
      <dgm:t>
        <a:bodyPr/>
        <a:lstStyle/>
        <a:p>
          <a:endParaRPr lang="en-US"/>
        </a:p>
      </dgm:t>
    </dgm:pt>
    <dgm:pt modelId="{916D5C21-EE42-4AD1-828C-9D186BAB221D}" type="sibTrans" cxnId="{6CE8C481-A28A-49BA-A373-A66E61725144}">
      <dgm:prSet/>
      <dgm:spPr/>
      <dgm:t>
        <a:bodyPr/>
        <a:lstStyle/>
        <a:p>
          <a:endParaRPr lang="en-US"/>
        </a:p>
      </dgm:t>
    </dgm:pt>
    <dgm:pt modelId="{DCBC8FD4-1A4E-4C30-AD61-6E080F2226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Data-driven decision: Analyzed audience behavior</a:t>
          </a:r>
        </a:p>
      </dgm:t>
    </dgm:pt>
    <dgm:pt modelId="{2AAE359D-1AAD-4873-BEEA-A558923E588A}" type="parTrans" cxnId="{1975AA0D-C540-4B74-A617-8CDE0D78D62B}">
      <dgm:prSet/>
      <dgm:spPr/>
      <dgm:t>
        <a:bodyPr/>
        <a:lstStyle/>
        <a:p>
          <a:endParaRPr lang="en-US"/>
        </a:p>
      </dgm:t>
    </dgm:pt>
    <dgm:pt modelId="{D53DD029-CA2A-449B-886D-7908C2541B82}" type="sibTrans" cxnId="{1975AA0D-C540-4B74-A617-8CDE0D78D62B}">
      <dgm:prSet/>
      <dgm:spPr/>
      <dgm:t>
        <a:bodyPr/>
        <a:lstStyle/>
        <a:p>
          <a:endParaRPr lang="en-US"/>
        </a:p>
      </dgm:t>
    </dgm:pt>
    <dgm:pt modelId="{4B99B85A-A6BB-422E-B024-445F0BFFB9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Correlation between UK House of Cards fans, Kevin Spacey     movies, and David Fincher's work</a:t>
          </a:r>
        </a:p>
      </dgm:t>
    </dgm:pt>
    <dgm:pt modelId="{18C2D55B-69CA-49D5-A6AE-D7B18A6E91C4}" type="parTrans" cxnId="{F81B623D-BD26-4B75-AE9C-B8E15DDBB027}">
      <dgm:prSet/>
      <dgm:spPr/>
      <dgm:t>
        <a:bodyPr/>
        <a:lstStyle/>
        <a:p>
          <a:endParaRPr lang="en-US"/>
        </a:p>
      </dgm:t>
    </dgm:pt>
    <dgm:pt modelId="{C25E6E3B-E1A3-4E57-9735-6DEEBE8DC561}" type="sibTrans" cxnId="{F81B623D-BD26-4B75-AE9C-B8E15DDBB027}">
      <dgm:prSet/>
      <dgm:spPr/>
      <dgm:t>
        <a:bodyPr/>
        <a:lstStyle/>
        <a:p>
          <a:endParaRPr lang="en-US"/>
        </a:p>
      </dgm:t>
    </dgm:pt>
    <dgm:pt modelId="{D6121D81-C9C8-4855-8A5B-61CC1F8CE0E1}" type="pres">
      <dgm:prSet presAssocID="{3D17C34E-4FC4-4200-B521-8BC165136CB4}" presName="root" presStyleCnt="0">
        <dgm:presLayoutVars>
          <dgm:dir/>
          <dgm:resizeHandles val="exact"/>
        </dgm:presLayoutVars>
      </dgm:prSet>
      <dgm:spPr/>
    </dgm:pt>
    <dgm:pt modelId="{E380FEBA-466F-4AD6-A690-7F520072AC88}" type="pres">
      <dgm:prSet presAssocID="{24DDE898-EBBE-4484-A8EE-FD41860F7C9B}" presName="compNode" presStyleCnt="0"/>
      <dgm:spPr/>
    </dgm:pt>
    <dgm:pt modelId="{C7AEDC95-6DA9-4B16-892A-6A63A8A74DFD}" type="pres">
      <dgm:prSet presAssocID="{24DDE898-EBBE-4484-A8EE-FD41860F7C9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62A4DEA-4783-4421-B051-084651363F46}" type="pres">
      <dgm:prSet presAssocID="{24DDE898-EBBE-4484-A8EE-FD41860F7C9B}" presName="spaceRect" presStyleCnt="0"/>
      <dgm:spPr/>
    </dgm:pt>
    <dgm:pt modelId="{87310094-3484-419F-8461-65E47EB77398}" type="pres">
      <dgm:prSet presAssocID="{24DDE898-EBBE-4484-A8EE-FD41860F7C9B}" presName="textRect" presStyleLbl="revTx" presStyleIdx="0" presStyleCnt="3">
        <dgm:presLayoutVars>
          <dgm:chMax val="1"/>
          <dgm:chPref val="1"/>
        </dgm:presLayoutVars>
      </dgm:prSet>
      <dgm:spPr/>
    </dgm:pt>
    <dgm:pt modelId="{8D3D9C0A-6633-47A2-A86D-2011BB776A4D}" type="pres">
      <dgm:prSet presAssocID="{916D5C21-EE42-4AD1-828C-9D186BAB221D}" presName="sibTrans" presStyleCnt="0"/>
      <dgm:spPr/>
    </dgm:pt>
    <dgm:pt modelId="{A42B99BC-43F9-4D47-B368-F3D2473A1248}" type="pres">
      <dgm:prSet presAssocID="{DCBC8FD4-1A4E-4C30-AD61-6E080F222694}" presName="compNode" presStyleCnt="0"/>
      <dgm:spPr/>
    </dgm:pt>
    <dgm:pt modelId="{8E86F18C-1003-49EA-9680-FB10EBE4F6A1}" type="pres">
      <dgm:prSet presAssocID="{DCBC8FD4-1A4E-4C30-AD61-6E080F2226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DE16DF4-4FD6-4079-B48B-C7B2804AC819}" type="pres">
      <dgm:prSet presAssocID="{DCBC8FD4-1A4E-4C30-AD61-6E080F222694}" presName="spaceRect" presStyleCnt="0"/>
      <dgm:spPr/>
    </dgm:pt>
    <dgm:pt modelId="{4BE618B6-1E2A-4F54-AF37-0798D1446DD1}" type="pres">
      <dgm:prSet presAssocID="{DCBC8FD4-1A4E-4C30-AD61-6E080F222694}" presName="textRect" presStyleLbl="revTx" presStyleIdx="1" presStyleCnt="3">
        <dgm:presLayoutVars>
          <dgm:chMax val="1"/>
          <dgm:chPref val="1"/>
        </dgm:presLayoutVars>
      </dgm:prSet>
      <dgm:spPr/>
    </dgm:pt>
    <dgm:pt modelId="{467D4739-82F0-4B89-8EED-86E6DCB21A2D}" type="pres">
      <dgm:prSet presAssocID="{D53DD029-CA2A-449B-886D-7908C2541B82}" presName="sibTrans" presStyleCnt="0"/>
      <dgm:spPr/>
    </dgm:pt>
    <dgm:pt modelId="{67123B6C-FB9B-4214-942D-DE464DF3E74F}" type="pres">
      <dgm:prSet presAssocID="{4B99B85A-A6BB-422E-B024-445F0BFFB933}" presName="compNode" presStyleCnt="0"/>
      <dgm:spPr/>
    </dgm:pt>
    <dgm:pt modelId="{8FF77576-5CAC-4A49-B019-C589115F2483}" type="pres">
      <dgm:prSet presAssocID="{4B99B85A-A6BB-422E-B024-445F0BFFB93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B4641E6E-AD56-4A5C-A83C-B23AFE85CA52}" type="pres">
      <dgm:prSet presAssocID="{4B99B85A-A6BB-422E-B024-445F0BFFB933}" presName="spaceRect" presStyleCnt="0"/>
      <dgm:spPr/>
    </dgm:pt>
    <dgm:pt modelId="{A3DC0F31-1338-4B4F-B1E5-8D6F205DBA07}" type="pres">
      <dgm:prSet presAssocID="{4B99B85A-A6BB-422E-B024-445F0BFFB93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975AA0D-C540-4B74-A617-8CDE0D78D62B}" srcId="{3D17C34E-4FC4-4200-B521-8BC165136CB4}" destId="{DCBC8FD4-1A4E-4C30-AD61-6E080F222694}" srcOrd="1" destOrd="0" parTransId="{2AAE359D-1AAD-4873-BEEA-A558923E588A}" sibTransId="{D53DD029-CA2A-449B-886D-7908C2541B82}"/>
    <dgm:cxn modelId="{F81B623D-BD26-4B75-AE9C-B8E15DDBB027}" srcId="{3D17C34E-4FC4-4200-B521-8BC165136CB4}" destId="{4B99B85A-A6BB-422E-B024-445F0BFFB933}" srcOrd="2" destOrd="0" parTransId="{18C2D55B-69CA-49D5-A6AE-D7B18A6E91C4}" sibTransId="{C25E6E3B-E1A3-4E57-9735-6DEEBE8DC561}"/>
    <dgm:cxn modelId="{46B78773-7EE7-0A4D-86FA-61B3D462A86F}" type="presOf" srcId="{4B99B85A-A6BB-422E-B024-445F0BFFB933}" destId="{A3DC0F31-1338-4B4F-B1E5-8D6F205DBA07}" srcOrd="0" destOrd="0" presId="urn:microsoft.com/office/officeart/2018/2/layout/IconLabelList"/>
    <dgm:cxn modelId="{6CE8C481-A28A-49BA-A373-A66E61725144}" srcId="{3D17C34E-4FC4-4200-B521-8BC165136CB4}" destId="{24DDE898-EBBE-4484-A8EE-FD41860F7C9B}" srcOrd="0" destOrd="0" parTransId="{770A216F-28B3-4E6F-94CD-AF8B9E163DFE}" sibTransId="{916D5C21-EE42-4AD1-828C-9D186BAB221D}"/>
    <dgm:cxn modelId="{B4AA5891-E644-F042-8C89-A14CE1E8DC86}" type="presOf" srcId="{DCBC8FD4-1A4E-4C30-AD61-6E080F222694}" destId="{4BE618B6-1E2A-4F54-AF37-0798D1446DD1}" srcOrd="0" destOrd="0" presId="urn:microsoft.com/office/officeart/2018/2/layout/IconLabelList"/>
    <dgm:cxn modelId="{D3AA39A1-4E76-AE45-9075-10EB331509B7}" type="presOf" srcId="{3D17C34E-4FC4-4200-B521-8BC165136CB4}" destId="{D6121D81-C9C8-4855-8A5B-61CC1F8CE0E1}" srcOrd="0" destOrd="0" presId="urn:microsoft.com/office/officeart/2018/2/layout/IconLabelList"/>
    <dgm:cxn modelId="{4FAE43C1-9D03-D340-A49E-948CCD2075BE}" type="presOf" srcId="{24DDE898-EBBE-4484-A8EE-FD41860F7C9B}" destId="{87310094-3484-419F-8461-65E47EB77398}" srcOrd="0" destOrd="0" presId="urn:microsoft.com/office/officeart/2018/2/layout/IconLabelList"/>
    <dgm:cxn modelId="{2298ABF0-D390-F345-A3F8-918933219E22}" type="presParOf" srcId="{D6121D81-C9C8-4855-8A5B-61CC1F8CE0E1}" destId="{E380FEBA-466F-4AD6-A690-7F520072AC88}" srcOrd="0" destOrd="0" presId="urn:microsoft.com/office/officeart/2018/2/layout/IconLabelList"/>
    <dgm:cxn modelId="{2C911BD6-201C-B043-BC06-3C98A1656A75}" type="presParOf" srcId="{E380FEBA-466F-4AD6-A690-7F520072AC88}" destId="{C7AEDC95-6DA9-4B16-892A-6A63A8A74DFD}" srcOrd="0" destOrd="0" presId="urn:microsoft.com/office/officeart/2018/2/layout/IconLabelList"/>
    <dgm:cxn modelId="{52880633-D90E-CA40-9352-C39A4D350E69}" type="presParOf" srcId="{E380FEBA-466F-4AD6-A690-7F520072AC88}" destId="{D62A4DEA-4783-4421-B051-084651363F46}" srcOrd="1" destOrd="0" presId="urn:microsoft.com/office/officeart/2018/2/layout/IconLabelList"/>
    <dgm:cxn modelId="{EAF135BE-6475-C54C-96E4-1E95C5624827}" type="presParOf" srcId="{E380FEBA-466F-4AD6-A690-7F520072AC88}" destId="{87310094-3484-419F-8461-65E47EB77398}" srcOrd="2" destOrd="0" presId="urn:microsoft.com/office/officeart/2018/2/layout/IconLabelList"/>
    <dgm:cxn modelId="{A539EC06-4BD1-7341-835D-623BE2DD6B57}" type="presParOf" srcId="{D6121D81-C9C8-4855-8A5B-61CC1F8CE0E1}" destId="{8D3D9C0A-6633-47A2-A86D-2011BB776A4D}" srcOrd="1" destOrd="0" presId="urn:microsoft.com/office/officeart/2018/2/layout/IconLabelList"/>
    <dgm:cxn modelId="{6FAA904D-26C2-9641-8630-A310C22EE163}" type="presParOf" srcId="{D6121D81-C9C8-4855-8A5B-61CC1F8CE0E1}" destId="{A42B99BC-43F9-4D47-B368-F3D2473A1248}" srcOrd="2" destOrd="0" presId="urn:microsoft.com/office/officeart/2018/2/layout/IconLabelList"/>
    <dgm:cxn modelId="{B3CB20A6-814D-2E48-9988-491C1AF78A7E}" type="presParOf" srcId="{A42B99BC-43F9-4D47-B368-F3D2473A1248}" destId="{8E86F18C-1003-49EA-9680-FB10EBE4F6A1}" srcOrd="0" destOrd="0" presId="urn:microsoft.com/office/officeart/2018/2/layout/IconLabelList"/>
    <dgm:cxn modelId="{8E4B989F-E5BE-F24C-8EE3-EE49F8437689}" type="presParOf" srcId="{A42B99BC-43F9-4D47-B368-F3D2473A1248}" destId="{EDE16DF4-4FD6-4079-B48B-C7B2804AC819}" srcOrd="1" destOrd="0" presId="urn:microsoft.com/office/officeart/2018/2/layout/IconLabelList"/>
    <dgm:cxn modelId="{AA403615-CBCA-6B41-91E2-926872E0FAAE}" type="presParOf" srcId="{A42B99BC-43F9-4D47-B368-F3D2473A1248}" destId="{4BE618B6-1E2A-4F54-AF37-0798D1446DD1}" srcOrd="2" destOrd="0" presId="urn:microsoft.com/office/officeart/2018/2/layout/IconLabelList"/>
    <dgm:cxn modelId="{460D086A-E234-084C-8E56-790768CEA11A}" type="presParOf" srcId="{D6121D81-C9C8-4855-8A5B-61CC1F8CE0E1}" destId="{467D4739-82F0-4B89-8EED-86E6DCB21A2D}" srcOrd="3" destOrd="0" presId="urn:microsoft.com/office/officeart/2018/2/layout/IconLabelList"/>
    <dgm:cxn modelId="{97779B8E-61DB-E843-B9D8-372CB5E84A24}" type="presParOf" srcId="{D6121D81-C9C8-4855-8A5B-61CC1F8CE0E1}" destId="{67123B6C-FB9B-4214-942D-DE464DF3E74F}" srcOrd="4" destOrd="0" presId="urn:microsoft.com/office/officeart/2018/2/layout/IconLabelList"/>
    <dgm:cxn modelId="{8080A984-2ECF-0B4A-8963-5B233D4040D5}" type="presParOf" srcId="{67123B6C-FB9B-4214-942D-DE464DF3E74F}" destId="{8FF77576-5CAC-4A49-B019-C589115F2483}" srcOrd="0" destOrd="0" presId="urn:microsoft.com/office/officeart/2018/2/layout/IconLabelList"/>
    <dgm:cxn modelId="{C25E8BDE-186C-654A-A80D-2CE874709080}" type="presParOf" srcId="{67123B6C-FB9B-4214-942D-DE464DF3E74F}" destId="{B4641E6E-AD56-4A5C-A83C-B23AFE85CA52}" srcOrd="1" destOrd="0" presId="urn:microsoft.com/office/officeart/2018/2/layout/IconLabelList"/>
    <dgm:cxn modelId="{73237EE8-3440-C34A-8F33-20B82AF4D766}" type="presParOf" srcId="{67123B6C-FB9B-4214-942D-DE464DF3E74F}" destId="{A3DC0F31-1338-4B4F-B1E5-8D6F205DBA0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AEDC95-6DA9-4B16-892A-6A63A8A74DFD}">
      <dsp:nvSpPr>
        <dsp:cNvPr id="0" name=""/>
        <dsp:cNvSpPr/>
      </dsp:nvSpPr>
      <dsp:spPr>
        <a:xfrm>
          <a:off x="484358" y="614136"/>
          <a:ext cx="791015" cy="7910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10094-3484-419F-8461-65E47EB77398}">
      <dsp:nvSpPr>
        <dsp:cNvPr id="0" name=""/>
        <dsp:cNvSpPr/>
      </dsp:nvSpPr>
      <dsp:spPr>
        <a:xfrm>
          <a:off x="959" y="1668825"/>
          <a:ext cx="1757812" cy="70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Netflix's $100M investment in House of Cards</a:t>
          </a:r>
        </a:p>
      </dsp:txBody>
      <dsp:txXfrm>
        <a:off x="959" y="1668825"/>
        <a:ext cx="1757812" cy="703125"/>
      </dsp:txXfrm>
    </dsp:sp>
    <dsp:sp modelId="{8E86F18C-1003-49EA-9680-FB10EBE4F6A1}">
      <dsp:nvSpPr>
        <dsp:cNvPr id="0" name=""/>
        <dsp:cNvSpPr/>
      </dsp:nvSpPr>
      <dsp:spPr>
        <a:xfrm>
          <a:off x="2549787" y="614136"/>
          <a:ext cx="791015" cy="7910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618B6-1E2A-4F54-AF37-0798D1446DD1}">
      <dsp:nvSpPr>
        <dsp:cNvPr id="0" name=""/>
        <dsp:cNvSpPr/>
      </dsp:nvSpPr>
      <dsp:spPr>
        <a:xfrm>
          <a:off x="2066389" y="1668825"/>
          <a:ext cx="1757812" cy="70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Data-driven decision: Analyzed audience behavior</a:t>
          </a:r>
        </a:p>
      </dsp:txBody>
      <dsp:txXfrm>
        <a:off x="2066389" y="1668825"/>
        <a:ext cx="1757812" cy="703125"/>
      </dsp:txXfrm>
    </dsp:sp>
    <dsp:sp modelId="{8FF77576-5CAC-4A49-B019-C589115F2483}">
      <dsp:nvSpPr>
        <dsp:cNvPr id="0" name=""/>
        <dsp:cNvSpPr/>
      </dsp:nvSpPr>
      <dsp:spPr>
        <a:xfrm>
          <a:off x="4615217" y="614136"/>
          <a:ext cx="791015" cy="7910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C0F31-1338-4B4F-B1E5-8D6F205DBA07}">
      <dsp:nvSpPr>
        <dsp:cNvPr id="0" name=""/>
        <dsp:cNvSpPr/>
      </dsp:nvSpPr>
      <dsp:spPr>
        <a:xfrm>
          <a:off x="4131818" y="1668825"/>
          <a:ext cx="1757812" cy="70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Correlation between UK House of Cards fans, Kevin Spacey     movies, and David Fincher's work</a:t>
          </a:r>
        </a:p>
      </dsp:txBody>
      <dsp:txXfrm>
        <a:off x="4131818" y="1668825"/>
        <a:ext cx="1757812" cy="703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30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4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40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87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54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5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2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41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02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4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9/26/23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82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insights/2014/03/big-data-lessons-netflix/" TargetMode="External"/><Relationship Id="rId2" Type="http://schemas.openxmlformats.org/officeDocument/2006/relationships/hyperlink" Target="https://outsideinsight.com/insights/data-drives-decision-making-netflix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ariety.com/2018/digital/news/netflix-700-original-series-2018-1202711940/" TargetMode="External"/><Relationship Id="rId5" Type="http://schemas.openxmlformats.org/officeDocument/2006/relationships/hyperlink" Target="https://www.cnbc.com/2018/01/09/success-of-bright-shows-even-netflixs-rotten-movies-are-blockbuster-hits.html" TargetMode="External"/><Relationship Id="rId4" Type="http://schemas.openxmlformats.org/officeDocument/2006/relationships/hyperlink" Target="https://www.warc.com/newsandopinion/news/how_data_shapes_decisions_at_netflix/3934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44177-EBC6-3151-5465-9FFE8D19A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00" y="2426587"/>
            <a:ext cx="5063836" cy="1716788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2700" dirty="0">
                <a:solidFill>
                  <a:schemeClr val="tx1"/>
                </a:solidFill>
              </a:rPr>
              <a:t>Athira Karuvath Raj</a:t>
            </a:r>
            <a:br>
              <a:rPr lang="en-US" sz="2700" dirty="0">
                <a:solidFill>
                  <a:schemeClr val="tx1"/>
                </a:solidFill>
              </a:rPr>
            </a:br>
            <a:r>
              <a:rPr lang="en-US" sz="2700" dirty="0">
                <a:solidFill>
                  <a:schemeClr val="tx1"/>
                </a:solidFill>
              </a:rPr>
              <a:t>100854112</a:t>
            </a:r>
            <a:br>
              <a:rPr lang="en-US" sz="2700" dirty="0">
                <a:solidFill>
                  <a:schemeClr val="tx1"/>
                </a:solidFill>
              </a:rPr>
            </a:br>
            <a:br>
              <a:rPr lang="en-US" sz="2700" dirty="0">
                <a:solidFill>
                  <a:schemeClr val="tx1"/>
                </a:solidFill>
              </a:rPr>
            </a:br>
            <a:r>
              <a:rPr lang="en-US" sz="2700" dirty="0" err="1">
                <a:solidFill>
                  <a:schemeClr val="tx1"/>
                </a:solidFill>
              </a:rPr>
              <a:t>Dheer</a:t>
            </a:r>
            <a:r>
              <a:rPr lang="en-US" sz="2700" dirty="0">
                <a:solidFill>
                  <a:schemeClr val="tx1"/>
                </a:solidFill>
              </a:rPr>
              <a:t> Parikh</a:t>
            </a:r>
            <a:br>
              <a:rPr lang="en-US" sz="2700" dirty="0">
                <a:solidFill>
                  <a:schemeClr val="tx1"/>
                </a:solidFill>
              </a:rPr>
            </a:br>
            <a:r>
              <a:rPr lang="en-US" sz="2700" dirty="0">
                <a:solidFill>
                  <a:schemeClr val="tx1"/>
                </a:solidFill>
              </a:rPr>
              <a:t>100919437</a:t>
            </a:r>
            <a:br>
              <a:rPr lang="en-US" sz="27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endParaRPr lang="en-US" sz="18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D3F1A8-45DA-444D-3C21-9C209360D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561" y="203859"/>
            <a:ext cx="5301714" cy="2053565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A case study on Netflix: Data-Driven Decision Making </a:t>
            </a:r>
          </a:p>
          <a:p>
            <a:pPr algn="l"/>
            <a:endParaRPr lang="en-US" sz="4000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F155B6-ACA8-4C58-AAB6-CAFC981FF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96" y="0"/>
            <a:ext cx="6098204" cy="688272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142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7B1DD-D2FC-DE2C-B59E-4DA9F6875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30" r="20430"/>
          <a:stretch/>
        </p:blipFill>
        <p:spPr>
          <a:xfrm>
            <a:off x="6096000" y="10"/>
            <a:ext cx="6083807" cy="6857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146FF3-420D-3A96-E4E0-571DF5C354F1}"/>
              </a:ext>
            </a:extLst>
          </p:cNvPr>
          <p:cNvSpPr txBox="1"/>
          <p:nvPr/>
        </p:nvSpPr>
        <p:spPr>
          <a:xfrm>
            <a:off x="446501" y="4371884"/>
            <a:ext cx="5063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Subject : Data Collection – DATA 1201 – 02</a:t>
            </a:r>
          </a:p>
          <a:p>
            <a:endParaRPr lang="en-US" dirty="0"/>
          </a:p>
          <a:p>
            <a:r>
              <a:rPr lang="en-US" dirty="0"/>
              <a:t>To: Dr. Amit Arora</a:t>
            </a:r>
          </a:p>
        </p:txBody>
      </p:sp>
    </p:spTree>
    <p:extLst>
      <p:ext uri="{BB962C8B-B14F-4D97-AF65-F5344CB8AC3E}">
        <p14:creationId xmlns:p14="http://schemas.microsoft.com/office/powerpoint/2010/main" val="481892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92D4-00C6-7563-B44F-4B291367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Investing in Content and Marketing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E957-F7F9-1883-BCFB-6617FDCC3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Netflix's plan to increase marketing spending</a:t>
            </a:r>
          </a:p>
          <a:p>
            <a:r>
              <a:rPr lang="en-US" dirty="0"/>
              <a:t> Focus on content creation and marketing synergy</a:t>
            </a:r>
          </a:p>
          <a:p>
            <a:r>
              <a:rPr lang="en-US" dirty="0"/>
              <a:t> 2018 projections: $8 billion on content, 700 TV shows, 80 films</a:t>
            </a:r>
          </a:p>
        </p:txBody>
      </p:sp>
    </p:spTree>
    <p:extLst>
      <p:ext uri="{BB962C8B-B14F-4D97-AF65-F5344CB8AC3E}">
        <p14:creationId xmlns:p14="http://schemas.microsoft.com/office/powerpoint/2010/main" val="380544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33BBD-91D4-A8A5-40C6-7B6EFDBB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05578-6A06-B4BE-C1BA-54EB1342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600"/>
            <a:ext cx="10515600" cy="3998306"/>
          </a:xfrm>
        </p:spPr>
        <p:txBody>
          <a:bodyPr>
            <a:normAutofit fontScale="62500" lnSpcReduction="20000"/>
          </a:bodyPr>
          <a:lstStyle/>
          <a:p>
            <a:pPr marL="228600" indent="0">
              <a:buNone/>
            </a:pPr>
            <a:endParaRPr lang="en-US" dirty="0"/>
          </a:p>
          <a:p>
            <a:r>
              <a:rPr lang="en-US" dirty="0"/>
              <a:t>1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outsideinsight.com</a:t>
            </a:r>
            <a:r>
              <a:rPr lang="en-US" dirty="0">
                <a:hlinkClick r:id="rId2"/>
              </a:rPr>
              <a:t>/insights/data-drives-decision-making-</a:t>
            </a:r>
            <a:r>
              <a:rPr lang="en-US" dirty="0" err="1">
                <a:hlinkClick r:id="rId2"/>
              </a:rPr>
              <a:t>netflix</a:t>
            </a:r>
            <a:r>
              <a:rPr lang="en-US" dirty="0">
                <a:hlinkClick r:id="rId2"/>
              </a:rPr>
              <a:t>/</a:t>
            </a:r>
            <a:endParaRPr lang="en-US" dirty="0"/>
          </a:p>
          <a:p>
            <a:endParaRPr lang="en-US" dirty="0"/>
          </a:p>
          <a:p>
            <a:r>
              <a:rPr lang="en-US" dirty="0"/>
              <a:t>2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www.wired.com</a:t>
            </a:r>
            <a:r>
              <a:rPr lang="en-US" dirty="0">
                <a:hlinkClick r:id="rId3"/>
              </a:rPr>
              <a:t>/insights/2014/03/big-data-lessons-</a:t>
            </a:r>
            <a:r>
              <a:rPr lang="en-US" dirty="0" err="1">
                <a:hlinkClick r:id="rId3"/>
              </a:rPr>
              <a:t>netflix</a:t>
            </a:r>
            <a:r>
              <a:rPr lang="en-US" dirty="0">
                <a:hlinkClick r:id="rId3"/>
              </a:rPr>
              <a:t>/</a:t>
            </a:r>
            <a:endParaRPr lang="en-US" dirty="0"/>
          </a:p>
          <a:p>
            <a:endParaRPr lang="en-US" dirty="0"/>
          </a:p>
          <a:p>
            <a:r>
              <a:rPr lang="en-US" dirty="0"/>
              <a:t>3 </a:t>
            </a:r>
            <a:r>
              <a:rPr lang="en-US" dirty="0">
                <a:hlinkClick r:id="rId4"/>
              </a:rPr>
              <a:t>https://www.warc.com/newsandopinion/news/how_data_shapes_decisions_at_netflix/39341</a:t>
            </a:r>
            <a:endParaRPr lang="en-US" dirty="0"/>
          </a:p>
          <a:p>
            <a:endParaRPr lang="en-US" dirty="0"/>
          </a:p>
          <a:p>
            <a:r>
              <a:rPr lang="en-US" dirty="0"/>
              <a:t>4 </a:t>
            </a:r>
            <a:r>
              <a:rPr lang="en-US" dirty="0">
                <a:hlinkClick r:id="rId5"/>
              </a:rPr>
              <a:t>https://www.cnbc.com/2018/01/09/success-of-bright-shows-even-netflixs-rotten-movies-are-blockbuster-hits.html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5 </a:t>
            </a:r>
            <a:r>
              <a:rPr lang="en-US" dirty="0">
                <a:hlinkClick r:id="rId6"/>
              </a:rPr>
              <a:t>https://variety.com/2018/digital/news/netflix-700-original-series-2018-1202711940/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18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EBA612-FABB-DF38-8916-C1607436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1"/>
            <a:ext cx="5890590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Introduction*</a:t>
            </a:r>
            <a:b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</a:br>
            <a:endParaRPr lang="en-US" sz="440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D617-7D28-C3DA-1334-E2BD581F9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190875"/>
            <a:ext cx="5890591" cy="298608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Netflix and its value ($140B)</a:t>
            </a:r>
          </a:p>
          <a:p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House of Cards as a pivotal moment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.</a:t>
            </a:r>
          </a:p>
          <a:p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</p:txBody>
      </p:sp>
      <p:pic>
        <p:nvPicPr>
          <p:cNvPr id="7" name="Picture 6" descr="A person in a suit and tie sitting on a throne&#10;&#10;Description automatically generated">
            <a:extLst>
              <a:ext uri="{FF2B5EF4-FFF2-40B4-BE49-F238E27FC236}">
                <a16:creationId xmlns:a16="http://schemas.microsoft.com/office/drawing/2014/main" id="{9F9C6FB1-4719-0893-96F8-461BD449AA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9100423" y="872238"/>
            <a:ext cx="1943815" cy="2483469"/>
          </a:xfrm>
          <a:prstGeom prst="rect">
            <a:avLst/>
          </a:prstGeom>
        </p:spPr>
      </p:pic>
      <p:pic>
        <p:nvPicPr>
          <p:cNvPr id="5" name="Picture 4" descr="A logo of a television company&#10;&#10;Description automatically generated">
            <a:extLst>
              <a:ext uri="{FF2B5EF4-FFF2-40B4-BE49-F238E27FC236}">
                <a16:creationId xmlns:a16="http://schemas.microsoft.com/office/drawing/2014/main" id="{75333E13-68D7-AA1F-7E14-ECC87C2B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8870331" y="3502293"/>
            <a:ext cx="2483469" cy="248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08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58009-E403-83B2-7C8F-FD7A1260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1"/>
            <a:ext cx="5890590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House of Cards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29123-712E-B292-2E92-FB9D71CA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126" b="28126"/>
          <a:stretch/>
        </p:blipFill>
        <p:spPr>
          <a:xfrm>
            <a:off x="7225897" y="488578"/>
            <a:ext cx="4465948" cy="2941431"/>
          </a:xfrm>
          <a:prstGeom prst="rect">
            <a:avLst/>
          </a:prstGeom>
        </p:spPr>
      </p:pic>
      <p:pic>
        <p:nvPicPr>
          <p:cNvPr id="5" name="Picture 4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8525186F-7070-0338-2CDE-9B4E0BBE2C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</a:blip>
          <a:srcRect l="3818" r="11160" b="3"/>
          <a:stretch/>
        </p:blipFill>
        <p:spPr>
          <a:xfrm>
            <a:off x="7236477" y="3427991"/>
            <a:ext cx="4465948" cy="2941431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8B17209-927B-8FB5-5040-1DBC1A07B5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604173"/>
              </p:ext>
            </p:extLst>
          </p:nvPr>
        </p:nvGraphicFramePr>
        <p:xfrm>
          <a:off x="838199" y="3190875"/>
          <a:ext cx="5890591" cy="298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CD5F736-CAEA-B054-EE1D-A75BC5D78AC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298" r="7298"/>
          <a:stretch/>
        </p:blipFill>
        <p:spPr>
          <a:xfrm>
            <a:off x="7225897" y="565111"/>
            <a:ext cx="4465948" cy="294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1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F160-A20A-2E0B-F157-F81C2AA7D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57251"/>
            <a:ext cx="4362973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Netflix's Data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B6382-AC0B-E89A-2FB7-5BF616B0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90875"/>
            <a:ext cx="4362974" cy="2986087"/>
          </a:xfrm>
        </p:spPr>
        <p:txBody>
          <a:bodyPr>
            <a:normAutofit/>
          </a:bodyPr>
          <a:lstStyle/>
          <a:p>
            <a:pPr marL="228600" indent="0">
              <a:buNone/>
            </a:pPr>
            <a:endParaRPr lang="en-US" sz="2000">
              <a:solidFill>
                <a:schemeClr val="tx2">
                  <a:alpha val="60000"/>
                </a:schemeClr>
              </a:solidFill>
            </a:endParaRPr>
          </a:p>
          <a:p>
            <a:r>
              <a:rPr lang="en-US" sz="2000">
                <a:solidFill>
                  <a:schemeClr val="tx2">
                    <a:alpha val="60000"/>
                  </a:schemeClr>
                </a:solidFill>
              </a:rPr>
              <a:t>  1. Accessibility, discovery, and processing of data for everyone</a:t>
            </a:r>
          </a:p>
          <a:p>
            <a:r>
              <a:rPr lang="en-US" sz="2000">
                <a:solidFill>
                  <a:schemeClr val="tx2">
                    <a:alpha val="60000"/>
                  </a:schemeClr>
                </a:solidFill>
              </a:rPr>
              <a:t>  2. Importance of data visualization</a:t>
            </a:r>
          </a:p>
          <a:p>
            <a:r>
              <a:rPr lang="en-US" sz="2000">
                <a:solidFill>
                  <a:schemeClr val="tx2">
                    <a:alpha val="60000"/>
                  </a:schemeClr>
                </a:solidFill>
              </a:rPr>
              <a:t>  3. Time sensitivity in data retrieval</a:t>
            </a:r>
          </a:p>
          <a:p>
            <a:endParaRPr lang="en-US" sz="2000">
              <a:solidFill>
                <a:schemeClr val="tx2">
                  <a:alpha val="60000"/>
                </a:schemeClr>
              </a:solidFill>
            </a:endParaRPr>
          </a:p>
        </p:txBody>
      </p:sp>
      <p:pic>
        <p:nvPicPr>
          <p:cNvPr id="5" name="Picture 4" descr="A couple of men in suits&#10;&#10;Description automatically generated">
            <a:extLst>
              <a:ext uri="{FF2B5EF4-FFF2-40B4-BE49-F238E27FC236}">
                <a16:creationId xmlns:a16="http://schemas.microsoft.com/office/drawing/2014/main" id="{349E2ABA-4DB9-3655-2236-21E2AE563F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6039374" y="1833424"/>
            <a:ext cx="5663269" cy="318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42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85FF3-2449-7CDC-830E-6E3298619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57251"/>
            <a:ext cx="4581525" cy="2076450"/>
          </a:xfrm>
        </p:spPr>
        <p:txBody>
          <a:bodyPr anchor="b">
            <a:normAutofit/>
          </a:bodyPr>
          <a:lstStyle/>
          <a:p>
            <a:r>
              <a:rPr lang="en-US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Personalization through Data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09AEF-C877-A7BD-D40A-8763A36E5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190875"/>
            <a:ext cx="4581526" cy="2986087"/>
          </a:xfrm>
        </p:spPr>
        <p:txBody>
          <a:bodyPr>
            <a:normAutofit/>
          </a:bodyPr>
          <a:lstStyle/>
          <a:p>
            <a:pPr marL="228600" indent="0">
              <a:buNone/>
            </a:pPr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  <a:p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Color breakdown in cover designs based on viewing habits</a:t>
            </a:r>
          </a:p>
          <a:p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Advanced machine learning for recommendations</a:t>
            </a:r>
          </a:p>
          <a:p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Informed decisions using comprehensive data</a:t>
            </a:r>
          </a:p>
          <a:p>
            <a:endParaRPr lang="en-US" sz="1800" dirty="0">
              <a:solidFill>
                <a:schemeClr val="tx2">
                  <a:alpha val="60000"/>
                </a:schemeClr>
              </a:solidFill>
            </a:endParaRPr>
          </a:p>
        </p:txBody>
      </p:sp>
      <p:pic>
        <p:nvPicPr>
          <p:cNvPr id="5" name="Picture 4" descr="A screen shot of a television show&#10;&#10;Description automatically generated">
            <a:extLst>
              <a:ext uri="{FF2B5EF4-FFF2-40B4-BE49-F238E27FC236}">
                <a16:creationId xmlns:a16="http://schemas.microsoft.com/office/drawing/2014/main" id="{53C96738-CD0D-DE3E-275D-18E1DFEDA2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6330893" y="1851726"/>
            <a:ext cx="5022907" cy="312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52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2381B5-C5E8-FC72-1CF3-D1D674684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1"/>
            <a:ext cx="5890590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Experimentation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668C4-12A3-1729-20E6-A969BD26C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190875"/>
            <a:ext cx="5890591" cy="2986087"/>
          </a:xfrm>
        </p:spPr>
        <p:txBody>
          <a:bodyPr>
            <a:normAutofit/>
          </a:bodyPr>
          <a:lstStyle/>
          <a:p>
            <a:pPr marL="228600" indent="0">
              <a:buNone/>
            </a:pPr>
            <a:endParaRPr lang="en-US" sz="1800">
              <a:solidFill>
                <a:schemeClr val="tx2">
                  <a:alpha val="60000"/>
                </a:schemeClr>
              </a:solidFill>
            </a:endParaRPr>
          </a:p>
          <a:p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 CEO Reed Hastings encourages experimentation</a:t>
            </a:r>
          </a:p>
          <a:p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 Emphasis on learning and hypothesis testing</a:t>
            </a:r>
          </a:p>
          <a:p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 Willingness to invest in large-scale experiments</a:t>
            </a:r>
          </a:p>
        </p:txBody>
      </p:sp>
      <p:pic>
        <p:nvPicPr>
          <p:cNvPr id="5" name="Picture 4" descr="A cartoon of a person holding a magnifying glass&#10;&#10;Description automatically generated">
            <a:extLst>
              <a:ext uri="{FF2B5EF4-FFF2-40B4-BE49-F238E27FC236}">
                <a16:creationId xmlns:a16="http://schemas.microsoft.com/office/drawing/2014/main" id="{7024D5EF-D205-FBE0-97FA-C1B042A115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236477" y="2053550"/>
            <a:ext cx="4117323" cy="273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2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E1EC3-B20D-5CBE-FCDA-BCA29359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1"/>
            <a:ext cx="5890590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Bright: Data-Driven Blockbuster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CD5C4-F247-8C03-B2D9-8223B0A6F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190875"/>
            <a:ext cx="5890591" cy="2986087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 $90M investment in Bright</a:t>
            </a:r>
          </a:p>
          <a:p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 Marketing strategy based on customer data</a:t>
            </a:r>
          </a:p>
          <a:p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 11M viewers in the first 3 days despite poor reviews</a:t>
            </a:r>
          </a:p>
        </p:txBody>
      </p:sp>
      <p:pic>
        <p:nvPicPr>
          <p:cNvPr id="5" name="Picture 4" descr="A person with blue skin and a blue face&#10;&#10;Description automatically generated">
            <a:extLst>
              <a:ext uri="{FF2B5EF4-FFF2-40B4-BE49-F238E27FC236}">
                <a16:creationId xmlns:a16="http://schemas.microsoft.com/office/drawing/2014/main" id="{5B88C36C-B6BA-21BB-F5EF-3FC99CD482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236477" y="2033899"/>
            <a:ext cx="4117323" cy="277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65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1566AC62-7AC7-4ED5-A03D-E28AC560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68AF4-7565-822E-FECE-489E9986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3769"/>
            <a:ext cx="5992550" cy="2319306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Continuous Marketing Lifecycle</a:t>
            </a:r>
          </a:p>
        </p:txBody>
      </p:sp>
      <p:pic>
        <p:nvPicPr>
          <p:cNvPr id="5" name="Picture 4" descr="A screenshot of a movie&#10;&#10;Description automatically generated">
            <a:extLst>
              <a:ext uri="{FF2B5EF4-FFF2-40B4-BE49-F238E27FC236}">
                <a16:creationId xmlns:a16="http://schemas.microsoft.com/office/drawing/2014/main" id="{9E97EA3F-D715-E781-C8C3-ADF74FC2F5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09" r="1" b="15906"/>
          <a:stretch/>
        </p:blipFill>
        <p:spPr>
          <a:xfrm>
            <a:off x="490506" y="487252"/>
            <a:ext cx="11211919" cy="31902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3ED22-A08E-2C01-23AD-476BF0AEF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85" y="3893770"/>
            <a:ext cx="4377714" cy="2319306"/>
          </a:xfrm>
        </p:spPr>
        <p:txBody>
          <a:bodyPr anchor="t">
            <a:normAutofit/>
          </a:bodyPr>
          <a:lstStyle/>
          <a:p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 Internal marketing algorithms for ongoing visibility</a:t>
            </a:r>
          </a:p>
          <a:p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 Contrasting with traditional box office premieres</a:t>
            </a:r>
          </a:p>
          <a:p>
            <a:endParaRPr lang="en-US" sz="1800">
              <a:solidFill>
                <a:schemeClr val="tx2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58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19F9CD66-32FC-448F-B4C5-67D17508A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53081-6BED-FED4-D644-6DA3ED70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1"/>
            <a:ext cx="4337808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Leveraging External Data for Marketing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BB022-67A3-8D97-BFBE-30E6878D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190875"/>
            <a:ext cx="4337809" cy="2986087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 Example of Gilmore Girls season launch</a:t>
            </a:r>
          </a:p>
          <a:p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 Viral response on social media as an indicator</a:t>
            </a:r>
          </a:p>
          <a:p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 Offline marketing tactics (Luke's Diner recreation)</a:t>
            </a:r>
          </a:p>
        </p:txBody>
      </p:sp>
      <p:pic>
        <p:nvPicPr>
          <p:cNvPr id="9" name="Picture 8" descr="A black bird with wings&#10;&#10;Description automatically generated">
            <a:extLst>
              <a:ext uri="{FF2B5EF4-FFF2-40B4-BE49-F238E27FC236}">
                <a16:creationId xmlns:a16="http://schemas.microsoft.com/office/drawing/2014/main" id="{2F1B79DB-0C6C-018E-5FFD-2C7F9E7F78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5846562" y="897621"/>
            <a:ext cx="2518582" cy="2518582"/>
          </a:xfrm>
          <a:prstGeom prst="rect">
            <a:avLst/>
          </a:prstGeom>
        </p:spPr>
      </p:pic>
      <p:pic>
        <p:nvPicPr>
          <p:cNvPr id="13" name="Picture 12" descr="A logo of a camera&#10;&#10;Description automatically generated">
            <a:extLst>
              <a:ext uri="{FF2B5EF4-FFF2-40B4-BE49-F238E27FC236}">
                <a16:creationId xmlns:a16="http://schemas.microsoft.com/office/drawing/2014/main" id="{BA4861AA-8AD9-637E-6CAD-5B9EA7FEE2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8717288" y="897621"/>
            <a:ext cx="2518582" cy="2518582"/>
          </a:xfrm>
          <a:prstGeom prst="rect">
            <a:avLst/>
          </a:prstGeom>
        </p:spPr>
      </p:pic>
      <p:pic>
        <p:nvPicPr>
          <p:cNvPr id="7" name="Picture 6" descr="A red and white play button&#10;&#10;Description automatically generated">
            <a:extLst>
              <a:ext uri="{FF2B5EF4-FFF2-40B4-BE49-F238E27FC236}">
                <a16:creationId xmlns:a16="http://schemas.microsoft.com/office/drawing/2014/main" id="{FE140A9B-58FC-5A52-7168-A6D116326F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5846562" y="3507341"/>
            <a:ext cx="2518582" cy="2518582"/>
          </a:xfrm>
          <a:prstGeom prst="rect">
            <a:avLst/>
          </a:prstGeom>
        </p:spPr>
      </p:pic>
      <p:pic>
        <p:nvPicPr>
          <p:cNvPr id="17" name="Picture 16" descr="A blue circle with a white letter f in it&#10;&#10;Description automatically generated">
            <a:extLst>
              <a:ext uri="{FF2B5EF4-FFF2-40B4-BE49-F238E27FC236}">
                <a16:creationId xmlns:a16="http://schemas.microsoft.com/office/drawing/2014/main" id="{3AA470D4-DBA1-552A-4AB0-A51808E1CF9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8599360" y="3507341"/>
            <a:ext cx="2754439" cy="154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07764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RegularSeed_2SEEDS">
      <a:dk1>
        <a:srgbClr val="000000"/>
      </a:dk1>
      <a:lt1>
        <a:srgbClr val="FFFFFF"/>
      </a:lt1>
      <a:dk2>
        <a:srgbClr val="1B2F2E"/>
      </a:dk2>
      <a:lt2>
        <a:srgbClr val="F3F1F0"/>
      </a:lt2>
      <a:accent1>
        <a:srgbClr val="3B9EB1"/>
      </a:accent1>
      <a:accent2>
        <a:srgbClr val="46B196"/>
      </a:accent2>
      <a:accent3>
        <a:srgbClr val="4D7EC3"/>
      </a:accent3>
      <a:accent4>
        <a:srgbClr val="B13B3E"/>
      </a:accent4>
      <a:accent5>
        <a:srgbClr val="C37B4D"/>
      </a:accent5>
      <a:accent6>
        <a:srgbClr val="B19A3B"/>
      </a:accent6>
      <a:hlink>
        <a:srgbClr val="C05944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2667</TotalTime>
  <Words>359</Words>
  <Application>Microsoft Macintosh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Sabon Next LT</vt:lpstr>
      <vt:lpstr>Wingdings</vt:lpstr>
      <vt:lpstr>LuminousVTI</vt:lpstr>
      <vt:lpstr>Athira Karuvath Raj 100854112  Dheer Parikh 100919437   </vt:lpstr>
      <vt:lpstr>Introduction* </vt:lpstr>
      <vt:lpstr>House of Cards</vt:lpstr>
      <vt:lpstr>Netflix's Data Philosophy</vt:lpstr>
      <vt:lpstr>Personalization through Data Insights</vt:lpstr>
      <vt:lpstr>Experimentation and Testing</vt:lpstr>
      <vt:lpstr>Bright: Data-Driven Blockbuster</vt:lpstr>
      <vt:lpstr>Continuous Marketing Lifecycle</vt:lpstr>
      <vt:lpstr>Leveraging External Data for Marketing</vt:lpstr>
      <vt:lpstr>Investing in Content and Marketing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Title: "Netflix: Data-Driven Decision Making" - Subtitle: "A Case Study in Creative Marketing" - Your Name - Date</dc:title>
  <dc:creator>Athira Karuvath raj</dc:creator>
  <cp:lastModifiedBy>Athira Karuvath raj</cp:lastModifiedBy>
  <cp:revision>3</cp:revision>
  <dcterms:created xsi:type="dcterms:W3CDTF">2023-09-26T22:30:01Z</dcterms:created>
  <dcterms:modified xsi:type="dcterms:W3CDTF">2023-09-28T18:57:21Z</dcterms:modified>
</cp:coreProperties>
</file>